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238" r:id="rId3"/>
    <p:sldId id="1244" r:id="rId4"/>
    <p:sldId id="1239" r:id="rId5"/>
    <p:sldId id="1240" r:id="rId6"/>
    <p:sldId id="1242" r:id="rId7"/>
    <p:sldId id="1243" r:id="rId8"/>
    <p:sldId id="1247" r:id="rId9"/>
    <p:sldId id="1249" r:id="rId10"/>
    <p:sldId id="1252" r:id="rId11"/>
    <p:sldId id="1254" r:id="rId12"/>
    <p:sldId id="1256" r:id="rId13"/>
    <p:sldId id="1261" r:id="rId14"/>
    <p:sldId id="1263" r:id="rId15"/>
    <p:sldId id="1262" r:id="rId16"/>
    <p:sldId id="1264" r:id="rId17"/>
    <p:sldId id="1289" r:id="rId18"/>
    <p:sldId id="1290" r:id="rId19"/>
    <p:sldId id="1291" r:id="rId20"/>
    <p:sldId id="1265" r:id="rId21"/>
    <p:sldId id="1267" r:id="rId22"/>
    <p:sldId id="1270" r:id="rId23"/>
    <p:sldId id="1271" r:id="rId24"/>
    <p:sldId id="1272" r:id="rId25"/>
    <p:sldId id="1274" r:id="rId26"/>
    <p:sldId id="1276" r:id="rId27"/>
    <p:sldId id="1275" r:id="rId28"/>
    <p:sldId id="1277" r:id="rId29"/>
    <p:sldId id="1279" r:id="rId30"/>
    <p:sldId id="1281" r:id="rId31"/>
    <p:sldId id="1282" r:id="rId32"/>
    <p:sldId id="1283" r:id="rId33"/>
    <p:sldId id="1285" r:id="rId34"/>
    <p:sldId id="1287" r:id="rId35"/>
    <p:sldId id="1288" r:id="rId36"/>
    <p:sldId id="1292" r:id="rId37"/>
    <p:sldId id="1293" r:id="rId38"/>
    <p:sldId id="1294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级下册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青春时光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生女生如何做到优势互补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）男生女生拥有各自的性别优势。欣赏对方的优势，有助于我们不断完善自己。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）我们不仅要认识自己的优势，而且要发现对方的优势，相互取长补短，让自己变得更加优秀。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）不因自己某一方面的优势而自傲，也不因自己某一方面的欠缺而自卑。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）男生女生要相互理解，相互帮助，相互学习，共同进步。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1745193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异性相处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有助于我们了解异性的思维方式、情感特征。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能从对方身上看到某些优秀品质。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与异性交往是我们成长的一个重要方面，也是对我们的考验。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）要求：内心坦荡、言谈得当、举止得体。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8.eps" descr="id:2147494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1746893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确认识和对待异性情感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）认识：相遇青春，我们心中开始萌发一些对异性朦胧的情感。这是青春成长中的正常现象。对异性的欣赏和向往，并不是真正的爱情。爱情是一种高尚的情感。爱情意味着欣赏和尊重，更需要责任和能力。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）对待：慎重对待，理智处理。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9.eps" descr="id:21474941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62084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）原因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自信让我们充满激情。有了自信，我们才能怀着坚定的信心和希望，开始伟大而光荣的事业。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自信的人有勇气交往与表达，有信心尝试与坚持，能够展现优势与才华，激发潜能与活力，获得更多的实践机会与创造可能。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自强可以让我们更自信。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相信自己，勇敢尝试，不断进步，才能体验成功带来的自信。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245540"/>
            <a:ext cx="1305939" cy="2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）重要性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自强可以让我们更自信。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自强，让青春奋进的步伐永不停息。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不断克服自己的弱点，战胜自己、超越自己，是自强的重要内容。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自强，要靠坚强的意志、进取的精神和不懈的坚持。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1.eps" descr="id:2147494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636423"/>
            <a:ext cx="1293320" cy="3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易混点拨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自信与自强的区别。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自信是人对自身力量的确信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深信自己一定能做成某件事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实现所追求的目标。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自强是在自爱、自信的基础上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充分认识自己的有利因素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积极进取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努力向上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不甘落后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勇于克服困难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做生活的强者。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10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489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己有耻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）含义：一个人行事，凡自己认为可耻的就不去做。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知廉耻，懂荣辱；有所为，有所不为。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有知耻之心，不断提高辨别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的能力。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树立底线意识，触碰道德底线的事情坚决不做，违反法律的事情坚决不做。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磨砺意志，拒绝不良诱惑，不断增强自控力。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2.eps" descr="id:21474946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482" y="1413251"/>
            <a:ext cx="1399886" cy="31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于至善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止于至善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虽不能至，然心向往之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的实践过程，是一种向往美好、永不言弃的精神状态。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从点滴小事做起，积少成多，积善成德。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寻找好的榜样，向榜样学习，汲取榜样的力量。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养成自我省察的习惯，通过自省和慎独，检视自身的不足，不盲目自责，积极调整自己，端正自己的行为。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以修身为本，行走在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止于至善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的路上，在学习中成长，在成长中收获。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3.eps" descr="id:21474946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5525" y="939232"/>
            <a:ext cx="1291165" cy="29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4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样的作用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）好的榜样昭示着做人、做事的基本态度，启发我们对人生道路和人生理想的思考，给予我们自我完善的力量。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）善于寻找好的榜样，向榜样学习，汲取榜样的力量，我们的社会、我们的国家就会变得更加美好。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4.eps" descr="id:21474946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769969"/>
            <a:ext cx="1367803" cy="30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0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易混点拨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止于至善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的区别。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止于至善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虽不能至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然心向往之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的实践过程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是一种向往美好、永不言弃的精神状态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是一种对以卓越为核心要义的至高境界的追求。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的意思是一个人行事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凡自己认为可耻的就不去做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即自己在做事时有知耻之心。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是指有做人的底线。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3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838" y="1628800"/>
            <a:ext cx="8651461" cy="36267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4459" y="3489930"/>
            <a:ext cx="1422168" cy="115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勿以善小而不为，我们应该与人为善，事事迁就别人。（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70670" y="2141445"/>
            <a:ext cx="5444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与人为善并不等于毫无原则地迁就别人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4035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盐城中考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）好的榜样给予我们自我完善的力量。（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自信就是相信自己，相信无人可以超越自己。（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80096" y="1684457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63452" y="2872210"/>
            <a:ext cx="352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47334" y="3969601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31497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自信就是相信自己，是一个人对自身能力的肯定，是一个人自身能力的彰显，是一个人精神风貌的体现。相信无人可以超越自己是自负，不是自信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青春期异性交往，只要双方愿意，可以随意单独相处，不受时间和地点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是指一个人行事，凡自己认为不可耻的事情就去做，做人要有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6694" y="141277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14131" y="1793068"/>
            <a:ext cx="11441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           </a:t>
            </a:r>
            <a:r>
              <a:rPr lang="zh-CN" altLang="zh-CN" sz="2400" smtClean="0">
                <a:cs typeface="Times New Roman" panose="02020603050405020304" pitchFamily="18" charset="0"/>
              </a:rPr>
              <a:t>与</a:t>
            </a:r>
            <a:r>
              <a:rPr lang="zh-CN" altLang="zh-CN" sz="2400">
                <a:cs typeface="Times New Roman" panose="02020603050405020304" pitchFamily="18" charset="0"/>
              </a:rPr>
              <a:t>异性交往时，我们应注意交往的方式、场合、时间和频率，既要热情大方，又要掌握分寸，做到言谈得当、举止</a:t>
            </a:r>
            <a:r>
              <a:rPr lang="zh-CN" altLang="zh-CN" sz="2400">
                <a:cs typeface="Times New Roman" panose="02020603050405020304" pitchFamily="18" charset="0"/>
              </a:rPr>
              <a:t>得</a:t>
            </a:r>
            <a:r>
              <a:rPr lang="zh-CN" altLang="zh-CN" sz="2400" smtClean="0">
                <a:cs typeface="Times New Roman" panose="02020603050405020304" pitchFamily="18" charset="0"/>
              </a:rPr>
              <a:t>体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78068" y="3613184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98563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行己有耻是指一个人行事，凡自己认为可耻的就不去做。做人要有原则，树立底线意识，触碰道德底线的事情坚决不做，违反法律的事情坚决不做。如果只按自己认为不可耻行事，可能造成行为随意性，违背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的本意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93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112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）下面漫画启示我们应该（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遵守规则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自信自强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敢于批判质疑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坚持集体主义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pic>
        <p:nvPicPr>
          <p:cNvPr id="4" name="25jssqzz01m.jpg" descr="id:21474947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8982" y="2334627"/>
            <a:ext cx="3084735" cy="194121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1298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本题考查培养批判精神。漫画中的人物缺乏批判质疑的精神，盲目从众随大流，殊不知，早已走错了路，这启示我们要敢于批判质疑，遇事有主见，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符合题意；漫画启示我们要培养批判精神，没有体现遵守规则、自信自强、坚持集体主义等内容，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59266" y="1855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）下列对下面漫画理解恰当的是（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善于与人交往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学会自立自强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寻找榜样力量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能够欣赏他人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jsxzzz01m.jpg" descr="id:2147494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2007424"/>
            <a:ext cx="3953510" cy="195453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627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本题考查自立自强。漫画中提到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别人的屋檐再大，不如自己有把伞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，强调自立自强的重要性，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不符合漫画主旨，排除。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80406" y="14645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南京秦淮区二模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）从下面漫画中，我们能够获得的有益道理是（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挫折是获得成功的必要前提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批判性思维有助于解决问题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青春期心理矛盾是成长的助力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敢于打破规则才有未来新局面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12.jpg" descr="id:2147494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04842" y="2383537"/>
            <a:ext cx="2568339" cy="20975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15686" y="19046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宿迁宿城区一模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红军不怕远征难，万水千山只等闲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更喜岷山千里雪，三军过后尽开颜。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这首诗表达了长征队伍的乐观主义精神。这种精神，使红军战胜困难，取得了长征的胜利。这说明（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人们的情绪受多方面因素的影响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积极情绪可以帮助我们战胜一切困难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情绪可能让我们因为挫败而止步不前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积极情绪可以激励我们克服困难、努力向上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69274" y="24708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1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常州金坛区一模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）根据小江的下列行为表现，我们应该给出的最恰当的评语是（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独立思考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自强不息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止于至善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002743"/>
              </p:ext>
            </p:extLst>
          </p:nvPr>
        </p:nvGraphicFramePr>
        <p:xfrm>
          <a:off x="609600" y="2098536"/>
          <a:ext cx="1097121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6648555">
                  <a:extLst>
                    <a:ext uri="{9D8B030D-6E8A-4147-A177-3AD203B41FA5}">
                      <a16:colId xmlns:a16="http://schemas.microsoft.com/office/drawing/2014/main" val="1265246857"/>
                    </a:ext>
                  </a:extLst>
                </a:gridCol>
                <a:gridCol w="4322658">
                  <a:extLst>
                    <a:ext uri="{9D8B030D-6E8A-4147-A177-3AD203B41FA5}">
                      <a16:colId xmlns:a16="http://schemas.microsoft.com/office/drawing/2014/main" val="2204770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表现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坐公交车时看到一位老人没有座位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他主动让出座位。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表现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在一个下雨天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他主动为一位拄杖又拎包的残疾人撑伞。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评语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377439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486694" y="14127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85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本题考查止于至善。止于至善是人的一种精神境界，是一种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虽不能至，然心向往之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的实践过程，是一种向往美好、永不言弃的精神状态。主动给老人让出座位、主动为一位拄杖又拎包的残疾人撑伞都体现出关爱他人，体现出止于至善的品质，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独立思考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自强不息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在题干中没有体现，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与题意不符。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南京鼓楼区二模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）初中生小红因不满陈某对她的评价，在私人社交账号上用侮辱性语言攻击陈某。家人批评她时，小红辩解：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我只是在私人空间发泄情绪，又没当面骂她，不要小题大做。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由此可见， 小红需要认识到（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言论自由受法律保障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要按自己的意愿行使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理性地面对陈某的评价有助于做更好的自己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触碰道德、法律底线的事坚决不做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网络上表达情绪无须遵守现实生活中的规则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02118" y="22164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有人这样劝勉那些沉迷于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的少男少女：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还是先想着如何使自己变得更优秀吧，别整天奢望会遇见什么对的人，你还太年轻，就算遇见了也抓不住。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这是提醒我们（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对异性朦胧的情感是正常的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爱情更需要责任和能力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与异性交往能使自己更优秀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青春期不可能遇到爱情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1978" y="26196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980728"/>
            <a:ext cx="9591473" cy="5287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662" y="965558"/>
            <a:ext cx="658377" cy="122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日是第十个中国航天日。山东籍航天员宋令东在太空向祖国深情表白：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自立自强，才能挺起脊梁。站在中国自己的空间站里，更加真切感受到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把命运牢牢掌握在自己手中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这句话的分量。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宋令东的表白激励着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坚定信心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激发潜能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张扬个性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我行我素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积极进取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超越自我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奋发向上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矢志报国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7037" y="31744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1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）某校开展书法作品展览活动。下列作品的内容能体现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5" name="kk10.jpg" descr="id:21474947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2425355"/>
            <a:ext cx="1607820" cy="1127760"/>
          </a:xfrm>
          <a:prstGeom prst="rect">
            <a:avLst/>
          </a:prstGeom>
        </p:spPr>
      </p:pic>
      <p:pic>
        <p:nvPicPr>
          <p:cNvPr id="6" name="kk10.jpg" descr="id:21474947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8902" y="2453836"/>
            <a:ext cx="1607820" cy="1127760"/>
          </a:xfrm>
          <a:prstGeom prst="rect">
            <a:avLst/>
          </a:prstGeom>
        </p:spPr>
      </p:pic>
      <p:pic>
        <p:nvPicPr>
          <p:cNvPr id="7" name="kk12.jpg" descr="id:21474947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9222" y="2425355"/>
            <a:ext cx="1560195" cy="1094740"/>
          </a:xfrm>
          <a:prstGeom prst="rect">
            <a:avLst/>
          </a:prstGeom>
        </p:spPr>
      </p:pic>
      <p:pic>
        <p:nvPicPr>
          <p:cNvPr id="8" name="kk13.jpg" descr="id:21474947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043289" y="2392828"/>
            <a:ext cx="1623695" cy="113855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76995" y="3254318"/>
            <a:ext cx="11234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A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B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C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D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本题考查行己有耻。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羞恶之心，义之端也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的意思是羞耻心就是施行义的开始，强调了要有羞耻之心，知道什么是可耻的，从而约束自己的行为，体现了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88636" y="18770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790"/>
            <a:ext cx="11485848" cy="2862322"/>
          </a:xfrm>
        </p:spPr>
        <p:txBody>
          <a:bodyPr/>
          <a:lstStyle/>
          <a:p>
            <a:pPr defTabSz="1128713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一词来自《楚辞》，意为万物葱郁、青绿茂盛之时。有人说，青春蕴含无穷潜能，青春孕育无限希望，青春追求光辉的理想，青春奋进的步伐永不停息。这告诉我们要（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128713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施惠毋念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受恩莫忘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128713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求同存异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以礼待人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功崇惟志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业广惟勤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33566" y="27837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2760"/>
            <a:ext cx="11485848" cy="313387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）有人提出了竹子定律，即竹子用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年时间仅仅长了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厘米，从第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年开始却能以每天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多厘米的速度疯狂生长，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周时间就能长到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米。而我们看不到的是，在前面的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年里，竹子的根已在土壤里延伸了几十米。竹子定律启示青少年应该（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勤总结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厚积薄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重形象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轻内在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不作为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一鸣惊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练身体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强筋骨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快速长高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5722" y="23488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36529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本题考查学生对自强品质的正确认识。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善学习、勤总结、厚积薄发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符合竹子定律中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前期积累根系，后期快速生长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的寓意，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重形象，轻内在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与竹子定律强调的内在积累的重要性相悖，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不作为，等机会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否定了前期积累的必要性，与竹子定律中根系默默延伸的坚持不符，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仅从字面意义上理解竹子的生长，未体现积累与厚积薄发的深层寓意，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新时代江苏好少年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夏同学多才多艺，积极参与优秀传统文化进校园、进社区活动，用实际行动引领着身边的同学见贤思齐，向上向善。由此可见（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少年的梦想与个人的人生目标相连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友谊和竞争总是相辅相成、相得益彰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每个人都能从社会中获得物质支持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好的榜样给予我们自我完善的力量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35395" y="22221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为传承伟大建党精神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某中学组织学生走进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渔阳里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参观团中央机关旧址纪念馆。同学们了解了先进青年的事迹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纷纷表示要向他们学习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在青春赛道上跑出自己最好的成绩。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请你运用所学知识，结合上述材料，联系自身实际，谈谈如何跑出自己的最好成绩。（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青春飞扬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度：我要向先进青年学习，传承伟大建党精神，把自己的命运与国家的命运联系在一起，把握理想与现实的关系，在实践创新中探索，锻炼顽强的意志，不断超越自我，让自己拥有自信的心态，从而创造更多成才成长的机会，让自己的青春绽放光彩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悦纳青春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直面成长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进入青春期后，很多同学产生了烦恼。请你仔细阅读以下四位同学的烦恼，然后解决问题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13.jpg" descr="id:21474947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1988840"/>
            <a:ext cx="4935220" cy="439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运用所学知识，请你帮助四位同学化解青春期的烦恼。（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639063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小云：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我们要正确对待生理变化，在青春期，我们身体发育的节奏各有不同。我们要悦纳身体变化，不因自己的生理变化而自卑。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我们更要注重品德和文化修养，追求外在美与内在美的统一。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小枫：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与异性相处有助于我们相互学习、相互欣赏，让自己变得更加优秀。与异性交往对我们的成长有积极作用，可以增进对异性的了解，消除神秘感，可以扩大交往范围，提高交往能力，完善自我。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与异性交往要把握好尺度。我们应注意交流的方式、场合、时间和频率，既要热情大方，又要掌握分寸，做到言谈得当、举止得体，让这份友情成为美好青春的见证。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65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小美：没有按时完成作业而撒谎，是可耻的行为，自尊的人知廉耻，明是非。自尊的人会做到行己有耻、明白是非对错。撒谎、欺骗是不道德的行为，要及时改正，并向老师承认错误。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小华：我们要积极面对青春期的心理矛盾和困惑。我们可以参加集体活动，在集体的温暖中接纳和调整自己；求助老师、家长和心理医生，化解烦恼，解决问题；学会自我调节，成为自己的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心理保健医生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2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纳生理变化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）身体变化的主要表现：身体外形的变化，内部器官的完善，性机能的成熟。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）青春期的生理变化带给我们的影响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青春期的生理变化带给我们旺盛的生命力，使我们的身体充满能量。我们拥有充沛的精力、敏捷的思维，对成长充满强烈渴望，感觉生活拥有无限可能。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处于青春期的我们，往往更加关注自己的外表，一些正常的生理现象也可能给我们带来烦恼。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）正确看待青春期的生理变化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我们身体的发育情况各不相同。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我们要正视身体的变化，欣然接受青春花蕾的绽放。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尊重自己，不因生理变化而自卑；尊重同伴，不嘲弄同伴的生理变化。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在追求形体、仪表等外在美的同时，我们也要提高品德和文化修养，展现青春的内在美。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181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面矛盾心理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）青春期矛盾心理的主要表现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反抗与依赖。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闭锁与开放。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勇敢与怯懦。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）调节青春期的矛盾心理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参加集体活动，在集体的温暖中放松自己。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求助他人，学习化解烦恼的方法。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通过培养兴趣爱好转移注意，接纳和调适青春期的矛盾心理。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学习自我调节，成为自己的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心理保健医生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28925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会独立思考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）原因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青春期生理发育的同时还有思想和精神方面的变化。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思想使我们强大。只有当思想日渐成熟，我们才能真正长大。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面对未知而又新奇的事物，我们需要学会独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独立思考并不等同于一味追求独特，而是不人云亦云，有自己独到的见解。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能接纳他人合理、正确的意见。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342573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培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养批判精神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）批判性思维的表现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对事情有自己的看法。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敢于表达不同观点。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敢于对不合理的事情说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敢于向权威挑战。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）批判性思维的作用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批判性思维有助于我们发现问题、提出问题，并从不同角度思考问题，探索解决方案。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批判能调动我们的经验，激发我们新的学习动机，促使我们解决问题，改进现状。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）培养批判精神</a:t>
            </a: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要有质疑的勇气。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要有表达自己观点、提出合理化建议的能力。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要考虑他人的感受，知道怎样的批判更容易被人接受，更有利于解决问题。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要掌握批判的技巧。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5077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发创造潜力的要求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）在遵守法律和道德规范的前提下，敢于打破常规。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）关注他人与社会，看重创造的意义和价值。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）创造离不开实践，用自己的智慧和双手去尝试、探索、实践。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88570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047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确看待男生女生的性别差异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）我们应平静而欣然地接受青春期特有的生理变化。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）我们在接受自己生理性别的同时，不要过于受性别刻板印象的影响。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278824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4816</Words>
  <Application>Microsoft Office PowerPoint</Application>
  <PresentationFormat>自定义</PresentationFormat>
  <Paragraphs>187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6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607</cp:revision>
  <dcterms:created xsi:type="dcterms:W3CDTF">2020-11-06T05:24:00Z</dcterms:created>
  <dcterms:modified xsi:type="dcterms:W3CDTF">2025-11-15T02:34:10Z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